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9"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Delete this page! Policy Template.png" descr="Delete this page! Policy Template.png"/>
          <p:cNvPicPr>
            <a:picLocks noChangeAspect="1"/>
          </p:cNvPicPr>
          <p:nvPr/>
        </p:nvPicPr>
        <p:blipFill>
          <a:blip r:embed="rId2">
            <a:extLst/>
          </a:blip>
          <a:srcRect l="0" t="0" r="0" b="387"/>
          <a:stretch>
            <a:fillRect/>
          </a:stretch>
        </p:blipFill>
        <p:spPr>
          <a:xfrm>
            <a:off x="2720" y="-1822"/>
            <a:ext cx="12235338" cy="685574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TextBox 3"/>
          <p:cNvSpPr txBox="1"/>
          <p:nvPr/>
        </p:nvSpPr>
        <p:spPr>
          <a:xfrm>
            <a:off x="911904" y="763814"/>
            <a:ext cx="3322321" cy="7062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800">
                <a:solidFill>
                  <a:srgbClr val="434343"/>
                </a:solidFill>
              </a:defRPr>
            </a:lvl1pPr>
          </a:lstStyle>
          <a:p>
            <a:pPr/>
            <a:r>
              <a:t>Hey!</a:t>
            </a:r>
          </a:p>
        </p:txBody>
      </p:sp>
      <p:pic>
        <p:nvPicPr>
          <p:cNvPr id="97" name="Picture 18" descr="Picture 18"/>
          <p:cNvPicPr>
            <a:picLocks noChangeAspect="1"/>
          </p:cNvPicPr>
          <p:nvPr/>
        </p:nvPicPr>
        <p:blipFill>
          <a:blip r:embed="rId2">
            <a:extLst/>
          </a:blip>
          <a:stretch>
            <a:fillRect/>
          </a:stretch>
        </p:blipFill>
        <p:spPr>
          <a:xfrm>
            <a:off x="2242343" y="857250"/>
            <a:ext cx="635001" cy="650874"/>
          </a:xfrm>
          <a:prstGeom prst="rect">
            <a:avLst/>
          </a:prstGeom>
          <a:ln w="12700">
            <a:miter lim="400000"/>
          </a:ln>
        </p:spPr>
      </p:pic>
      <p:sp>
        <p:nvSpPr>
          <p:cNvPr id="98" name="Rectangle 5"/>
          <p:cNvSpPr/>
          <p:nvPr/>
        </p:nvSpPr>
        <p:spPr>
          <a:xfrm>
            <a:off x="7785734" y="-1906"/>
            <a:ext cx="4404361" cy="6858001"/>
          </a:xfrm>
          <a:prstGeom prst="rect">
            <a:avLst/>
          </a:prstGeom>
          <a:solidFill>
            <a:srgbClr val="E8550F"/>
          </a:solidFill>
          <a:ln w="12700">
            <a:solidFill>
              <a:srgbClr val="E8550F"/>
            </a:solidFill>
            <a:miter/>
          </a:ln>
        </p:spPr>
        <p:txBody>
          <a:bodyPr lIns="45719" rIns="45719" anchor="ctr"/>
          <a:lstStyle/>
          <a:p>
            <a:pPr algn="ctr">
              <a:defRPr>
                <a:solidFill>
                  <a:srgbClr val="FFFFFF"/>
                </a:solidFill>
              </a:defRPr>
            </a:pPr>
          </a:p>
        </p:txBody>
      </p:sp>
      <p:sp>
        <p:nvSpPr>
          <p:cNvPr id="99" name="TextBox 4"/>
          <p:cNvSpPr txBox="1"/>
          <p:nvPr/>
        </p:nvSpPr>
        <p:spPr>
          <a:xfrm>
            <a:off x="911905" y="1485809"/>
            <a:ext cx="3067686" cy="5493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solidFill>
                  <a:srgbClr val="E8550F"/>
                </a:solidFill>
              </a:defRPr>
            </a:lvl1pPr>
          </a:lstStyle>
          <a:p>
            <a:pPr/>
            <a:r>
              <a:t>Let's get social.</a:t>
            </a:r>
          </a:p>
        </p:txBody>
      </p:sp>
      <p:pic>
        <p:nvPicPr>
          <p:cNvPr id="100" name="DSMN8_IconThin_rgb_Orange_500.png" descr="DSMN8_IconThin_rgb_Orange_500.png"/>
          <p:cNvPicPr>
            <a:picLocks noChangeAspect="1"/>
          </p:cNvPicPr>
          <p:nvPr/>
        </p:nvPicPr>
        <p:blipFill>
          <a:blip r:embed="rId3">
            <a:extLst/>
          </a:blip>
          <a:srcRect l="15648" t="0" r="15648" b="0"/>
          <a:stretch>
            <a:fillRect/>
          </a:stretch>
        </p:blipFill>
        <p:spPr>
          <a:xfrm>
            <a:off x="7824851" y="-298270"/>
            <a:ext cx="6209553" cy="9038308"/>
          </a:xfrm>
          <a:prstGeom prst="rect">
            <a:avLst/>
          </a:prstGeom>
          <a:ln w="12700">
            <a:miter lim="400000"/>
          </a:ln>
        </p:spPr>
      </p:pic>
      <p:sp>
        <p:nvSpPr>
          <p:cNvPr id="101" name="TextBox 7"/>
          <p:cNvSpPr txBox="1"/>
          <p:nvPr/>
        </p:nvSpPr>
        <p:spPr>
          <a:xfrm>
            <a:off x="8379822" y="887639"/>
            <a:ext cx="3322320" cy="4970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200">
                <a:solidFill>
                  <a:srgbClr val="FFFFFF"/>
                </a:solidFill>
              </a:defRPr>
            </a:lvl1pPr>
          </a:lstStyle>
          <a:p>
            <a:pPr/>
            <a:r>
              <a:t>Woah, woah...</a:t>
            </a:r>
          </a:p>
        </p:txBody>
      </p:sp>
      <p:sp>
        <p:nvSpPr>
          <p:cNvPr id="102" name="TextBox 8"/>
          <p:cNvSpPr txBox="1"/>
          <p:nvPr/>
        </p:nvSpPr>
        <p:spPr>
          <a:xfrm>
            <a:off x="8379821" y="1415007"/>
            <a:ext cx="3322320" cy="3401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solidFill>
                  <a:srgbClr val="FFFFFF"/>
                </a:solidFill>
              </a:defRPr>
            </a:lvl1pPr>
          </a:lstStyle>
          <a:p>
            <a:pPr/>
            <a:r>
              <a:t>Before you start, don't forget:</a:t>
            </a:r>
          </a:p>
        </p:txBody>
      </p:sp>
      <p:sp>
        <p:nvSpPr>
          <p:cNvPr id="103" name="TextBox 12"/>
          <p:cNvSpPr txBox="1"/>
          <p:nvPr/>
        </p:nvSpPr>
        <p:spPr>
          <a:xfrm>
            <a:off x="8379819" y="4079783"/>
            <a:ext cx="3322320" cy="8198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200">
                <a:solidFill>
                  <a:srgbClr val="FFFFFF"/>
                </a:solidFill>
              </a:defRPr>
            </a:pPr>
            <a:r>
              <a:t>Once it’s there, it’s there forever:</a:t>
            </a:r>
            <a:r>
              <a:rPr b="0"/>
              <a:t> It could be a screenshot, it could be a retweet… Once it’s online, it will always exist somewhere. Think before you post.</a:t>
            </a:r>
          </a:p>
        </p:txBody>
      </p:sp>
      <p:sp>
        <p:nvSpPr>
          <p:cNvPr id="104" name="TextBox 13"/>
          <p:cNvSpPr txBox="1"/>
          <p:nvPr/>
        </p:nvSpPr>
        <p:spPr>
          <a:xfrm>
            <a:off x="8379819" y="5040221"/>
            <a:ext cx="3322320" cy="12008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200">
                <a:solidFill>
                  <a:srgbClr val="FFFFFF"/>
                </a:solidFill>
              </a:defRPr>
            </a:pPr>
            <a:r>
              <a:t>Keep a lid on it</a:t>
            </a:r>
            <a:r>
              <a:rPr b="0"/>
              <a:t>: Emotions run high online, especially nowadays when we’re exposed to so much injustice and misrepresentation. Passion is great, and you should absolutely speak when you feel it’s right and just, but draw the line at anger. Always take 5 if you’re not sure.</a:t>
            </a:r>
          </a:p>
        </p:txBody>
      </p:sp>
      <p:pic>
        <p:nvPicPr>
          <p:cNvPr id="105" name="Picture 16" descr="Picture 16"/>
          <p:cNvPicPr>
            <a:picLocks noChangeAspect="1"/>
          </p:cNvPicPr>
          <p:nvPr/>
        </p:nvPicPr>
        <p:blipFill>
          <a:blip r:embed="rId4">
            <a:extLst/>
          </a:blip>
          <a:stretch>
            <a:fillRect/>
          </a:stretch>
        </p:blipFill>
        <p:spPr>
          <a:xfrm>
            <a:off x="5772150" y="541337"/>
            <a:ext cx="1266825" cy="1274764"/>
          </a:xfrm>
          <a:prstGeom prst="rect">
            <a:avLst/>
          </a:prstGeom>
          <a:ln w="12700">
            <a:miter lim="400000"/>
          </a:ln>
        </p:spPr>
      </p:pic>
      <p:sp>
        <p:nvSpPr>
          <p:cNvPr id="106" name="TextBox 1"/>
          <p:cNvSpPr txBox="1"/>
          <p:nvPr/>
        </p:nvSpPr>
        <p:spPr>
          <a:xfrm>
            <a:off x="910631" y="2246221"/>
            <a:ext cx="6084572" cy="423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600"/>
            </a:pPr>
            <a:r>
              <a:t>Nowadays, everyone’s using social media in some form or another. From Instagram to LinkedIn, we’re all doing it (and if you’ve managed to avoid it, please share your secrets!) </a:t>
            </a:r>
          </a:p>
          <a:p>
            <a:pPr>
              <a:defRPr sz="1600"/>
            </a:pPr>
          </a:p>
          <a:p>
            <a:pPr>
              <a:defRPr sz="1600"/>
            </a:pPr>
            <a:r>
              <a:t>Naturally, as it’s become part of everyday life, the lines between work and personal life are increasingly blurred. With this happening, you might be hesitant about posting more to social, but personal branding is awesome, and we think you should be able to get started without a worry!</a:t>
            </a:r>
          </a:p>
          <a:p>
            <a:pPr>
              <a:defRPr sz="1600"/>
            </a:pPr>
          </a:p>
          <a:p>
            <a:pPr>
              <a:defRPr sz="1600"/>
            </a:pPr>
            <a:r>
              <a:t>This document intends to alleviate any concern and be your guide to the “please do’s” and “definitely don’ts” of social media 😎</a:t>
            </a:r>
            <a:br/>
          </a:p>
          <a:p>
            <a:pPr>
              <a:defRPr sz="1600"/>
            </a:pPr>
            <a:r>
              <a:t>Got a burning question? In a sticky situation? Need some social media advice? Please don’t hesitate to reach out to us at </a:t>
            </a:r>
            <a:r>
              <a:rPr>
                <a:solidFill>
                  <a:srgbClr val="434343"/>
                </a:solidFill>
              </a:rPr>
              <a:t>YOUR-SOCIAL-SUPPORT@EMAIL.COM.</a:t>
            </a:r>
          </a:p>
        </p:txBody>
      </p:sp>
      <p:sp>
        <p:nvSpPr>
          <p:cNvPr id="107" name="TextBox 1"/>
          <p:cNvSpPr txBox="1"/>
          <p:nvPr/>
        </p:nvSpPr>
        <p:spPr>
          <a:xfrm>
            <a:off x="8379819" y="1952535"/>
            <a:ext cx="3322320" cy="10103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200">
                <a:solidFill>
                  <a:srgbClr val="FFFFFF"/>
                </a:solidFill>
              </a:defRPr>
            </a:pPr>
            <a:r>
              <a:t>We’ve got your back:</a:t>
            </a:r>
            <a:r>
              <a:rPr b="0"/>
              <a:t> You’re not expected to have all the answers. Whether it’s a bad response to one of your posts or a difficult question from a client, contact YOUR.SOCIAL.SUPPORT@EMAIL.COM if you need help with anything social media related.</a:t>
            </a:r>
          </a:p>
        </p:txBody>
      </p:sp>
      <p:sp>
        <p:nvSpPr>
          <p:cNvPr id="108" name="TextBox 1"/>
          <p:cNvSpPr txBox="1"/>
          <p:nvPr/>
        </p:nvSpPr>
        <p:spPr>
          <a:xfrm>
            <a:off x="8379819" y="3111408"/>
            <a:ext cx="3322320" cy="8198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200">
                <a:solidFill>
                  <a:srgbClr val="FFFFFF"/>
                </a:solidFill>
              </a:defRPr>
            </a:pPr>
            <a:r>
              <a:t>Brand guidelines</a:t>
            </a:r>
            <a:r>
              <a:rPr b="0"/>
              <a:t>: If you’re not sure about how to use our logo, which hashtags to use or how to refer to the company, check out our brand guidelines here (ADD YOUR LINK).</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Rectangle 3"/>
          <p:cNvSpPr/>
          <p:nvPr/>
        </p:nvSpPr>
        <p:spPr>
          <a:xfrm>
            <a:off x="3174" y="3175"/>
            <a:ext cx="6088064" cy="6850061"/>
          </a:xfrm>
          <a:prstGeom prst="rect">
            <a:avLst/>
          </a:prstGeom>
          <a:solidFill>
            <a:srgbClr val="E8550F"/>
          </a:solidFill>
          <a:ln w="12700">
            <a:solidFill>
              <a:srgbClr val="E8550F"/>
            </a:solidFill>
            <a:miter/>
          </a:ln>
        </p:spPr>
        <p:txBody>
          <a:bodyPr lIns="45719" rIns="45719" anchor="ctr"/>
          <a:lstStyle/>
          <a:p>
            <a:pPr algn="ctr">
              <a:defRPr>
                <a:solidFill>
                  <a:srgbClr val="FFFFFF"/>
                </a:solidFill>
              </a:defRPr>
            </a:pPr>
          </a:p>
        </p:txBody>
      </p:sp>
      <p:pic>
        <p:nvPicPr>
          <p:cNvPr id="111" name="DSMN8_IconThin_rgb_Orange_500.png" descr="DSMN8_IconThin_rgb_Orange_500.png"/>
          <p:cNvPicPr>
            <a:picLocks noChangeAspect="1"/>
          </p:cNvPicPr>
          <p:nvPr/>
        </p:nvPicPr>
        <p:blipFill>
          <a:blip r:embed="rId2">
            <a:extLst/>
          </a:blip>
          <a:srcRect l="15648" t="0" r="15648" b="0"/>
          <a:stretch>
            <a:fillRect/>
          </a:stretch>
        </p:blipFill>
        <p:spPr>
          <a:xfrm>
            <a:off x="-1789953" y="-372976"/>
            <a:ext cx="6209553" cy="9038308"/>
          </a:xfrm>
          <a:prstGeom prst="rect">
            <a:avLst/>
          </a:prstGeom>
          <a:ln w="12700">
            <a:miter lim="400000"/>
          </a:ln>
        </p:spPr>
      </p:pic>
      <p:sp>
        <p:nvSpPr>
          <p:cNvPr id="112" name="TextBox 5"/>
          <p:cNvSpPr txBox="1"/>
          <p:nvPr/>
        </p:nvSpPr>
        <p:spPr>
          <a:xfrm>
            <a:off x="594405" y="1096872"/>
            <a:ext cx="4909186" cy="54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400">
                <a:solidFill>
                  <a:srgbClr val="FFFFFF"/>
                </a:solidFill>
              </a:defRPr>
            </a:lvl1pPr>
          </a:lstStyle>
          <a:p>
            <a:pPr/>
            <a:r>
              <a:t>Please DO these things</a:t>
            </a:r>
          </a:p>
        </p:txBody>
      </p:sp>
      <p:sp>
        <p:nvSpPr>
          <p:cNvPr id="113" name="TextBox 6"/>
          <p:cNvSpPr txBox="1"/>
          <p:nvPr/>
        </p:nvSpPr>
        <p:spPr>
          <a:xfrm>
            <a:off x="6517685" y="1096872"/>
            <a:ext cx="5000626" cy="551766"/>
          </a:xfrm>
          <a:prstGeom prst="rect">
            <a:avLst/>
          </a:prstGeom>
          <a:ln>
            <a:solidFill>
              <a:srgbClr val="FFFFFF"/>
            </a:solidFill>
          </a:ln>
          <a:extLst>
            <a:ext uri="{C572A759-6A51-4108-AA02-DFA0A04FC94B}">
              <ma14:wrappingTextBoxFlag xmlns:ma14="http://schemas.microsoft.com/office/mac/drawingml/2011/main" val="1"/>
            </a:ext>
          </a:extLst>
        </p:spPr>
        <p:txBody>
          <a:bodyPr lIns="45719" rIns="45719">
            <a:spAutoFit/>
          </a:bodyPr>
          <a:lstStyle/>
          <a:p>
            <a:pPr>
              <a:defRPr b="1" sz="3400">
                <a:solidFill>
                  <a:srgbClr val="E8550F"/>
                </a:solidFill>
              </a:defRPr>
            </a:pPr>
            <a:r>
              <a:t>Please </a:t>
            </a:r>
            <a:r>
              <a:rPr i="1"/>
              <a:t>please </a:t>
            </a:r>
            <a:r>
              <a:t>don't</a:t>
            </a:r>
          </a:p>
        </p:txBody>
      </p:sp>
      <p:sp>
        <p:nvSpPr>
          <p:cNvPr id="114" name="TextBox 8"/>
          <p:cNvSpPr txBox="1"/>
          <p:nvPr/>
        </p:nvSpPr>
        <p:spPr>
          <a:xfrm>
            <a:off x="593131" y="1857285"/>
            <a:ext cx="4909822" cy="46242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400">
                <a:solidFill>
                  <a:srgbClr val="FFFFFF"/>
                </a:solidFill>
              </a:defRPr>
            </a:pPr>
            <a:r>
              <a:t>Be Nice:</a:t>
            </a:r>
            <a:r>
              <a:rPr b="0"/>
              <a:t> Be polite and respectful (even to our competitors!) No trolling and any offensive behaviour will not be tolerated.</a:t>
            </a:r>
          </a:p>
          <a:p>
            <a:pPr>
              <a:defRPr sz="1400">
                <a:solidFill>
                  <a:srgbClr val="FFFFFF"/>
                </a:solidFill>
              </a:defRPr>
            </a:pPr>
          </a:p>
          <a:p>
            <a:pPr>
              <a:defRPr b="1" sz="1400">
                <a:solidFill>
                  <a:srgbClr val="FFFFFF"/>
                </a:solidFill>
              </a:defRPr>
            </a:pPr>
            <a:r>
              <a:t>Keep it real:</a:t>
            </a:r>
            <a:r>
              <a:rPr b="0"/>
              <a:t> Be yourself. Is there anything more authentic than that? Your network and followers will engage with authentic posts, and it’s less time consuming when you’re just being you.</a:t>
            </a:r>
          </a:p>
          <a:p>
            <a:pPr>
              <a:defRPr sz="1400">
                <a:solidFill>
                  <a:srgbClr val="FFFFFF"/>
                </a:solidFill>
              </a:defRPr>
            </a:pPr>
          </a:p>
          <a:p>
            <a:pPr>
              <a:defRPr b="1" sz="1400">
                <a:solidFill>
                  <a:srgbClr val="FFFFFF"/>
                </a:solidFill>
              </a:defRPr>
            </a:pPr>
            <a:r>
              <a:t>Be helpful:</a:t>
            </a:r>
            <a:r>
              <a:rPr b="0"/>
              <a:t> Engage with your audience and build relationships with your followers. Share your expertise when you can.</a:t>
            </a:r>
            <a:endParaRPr b="0"/>
          </a:p>
          <a:p>
            <a:pPr>
              <a:defRPr sz="1400">
                <a:solidFill>
                  <a:srgbClr val="FFFFFF"/>
                </a:solidFill>
              </a:defRPr>
            </a:pPr>
          </a:p>
          <a:p>
            <a:pPr>
              <a:defRPr b="1" sz="1400">
                <a:solidFill>
                  <a:srgbClr val="FFFFFF"/>
                </a:solidFill>
              </a:defRPr>
            </a:pPr>
            <a:r>
              <a:t>Give us a follow:</a:t>
            </a:r>
            <a:r>
              <a:rPr b="0"/>
              <a:t> Follow the company’s pages. It’s a great source of information if you’re not sure what to share.</a:t>
            </a:r>
            <a:endParaRPr b="0"/>
          </a:p>
          <a:p>
            <a:pPr>
              <a:defRPr sz="1400">
                <a:solidFill>
                  <a:srgbClr val="FFFFFF"/>
                </a:solidFill>
              </a:defRPr>
            </a:pPr>
          </a:p>
          <a:p>
            <a:pPr>
              <a:defRPr b="1" sz="1400">
                <a:solidFill>
                  <a:srgbClr val="FFFFFF"/>
                </a:solidFill>
              </a:defRPr>
            </a:pPr>
            <a:r>
              <a:t>Have fun!</a:t>
            </a:r>
            <a:r>
              <a:rPr b="0"/>
              <a:t> Enjoy it. Growing your audience and establishing your personal brand should be an enjoyable experience. Connect with some great people and learn something new!</a:t>
            </a:r>
            <a:endParaRPr b="0"/>
          </a:p>
          <a:p>
            <a:pPr>
              <a:defRPr sz="1400">
                <a:solidFill>
                  <a:srgbClr val="FFFFFF"/>
                </a:solidFill>
              </a:defRPr>
            </a:pPr>
          </a:p>
          <a:p>
            <a:pPr>
              <a:defRPr b="1" sz="1400">
                <a:solidFill>
                  <a:srgbClr val="FFFFFF"/>
                </a:solidFill>
              </a:defRPr>
            </a:pPr>
            <a:r>
              <a:t>If you make a boo-boo:</a:t>
            </a:r>
            <a:r>
              <a:rPr b="0"/>
              <a:t> Don’t sweat it; just don’t wait. Correct the mistake right away and reach out to your point of contact if you’re still not sure.</a:t>
            </a:r>
          </a:p>
        </p:txBody>
      </p:sp>
      <p:pic>
        <p:nvPicPr>
          <p:cNvPr id="115" name="Picture 17" descr="Picture 17"/>
          <p:cNvPicPr>
            <a:picLocks noChangeAspect="1"/>
          </p:cNvPicPr>
          <p:nvPr/>
        </p:nvPicPr>
        <p:blipFill>
          <a:blip r:embed="rId3">
            <a:extLst/>
          </a:blip>
          <a:stretch>
            <a:fillRect/>
          </a:stretch>
        </p:blipFill>
        <p:spPr>
          <a:xfrm>
            <a:off x="4749920" y="1151686"/>
            <a:ext cx="444501" cy="444501"/>
          </a:xfrm>
          <a:prstGeom prst="rect">
            <a:avLst/>
          </a:prstGeom>
          <a:ln w="12700">
            <a:miter lim="400000"/>
          </a:ln>
        </p:spPr>
      </p:pic>
      <p:pic>
        <p:nvPicPr>
          <p:cNvPr id="116" name="Picture 16" descr="Picture 16"/>
          <p:cNvPicPr>
            <a:picLocks noChangeAspect="1"/>
          </p:cNvPicPr>
          <p:nvPr/>
        </p:nvPicPr>
        <p:blipFill>
          <a:blip r:embed="rId4">
            <a:extLst/>
          </a:blip>
          <a:stretch>
            <a:fillRect/>
          </a:stretch>
        </p:blipFill>
        <p:spPr>
          <a:xfrm>
            <a:off x="11145836" y="342900"/>
            <a:ext cx="742951" cy="750888"/>
          </a:xfrm>
          <a:prstGeom prst="rect">
            <a:avLst/>
          </a:prstGeom>
          <a:ln w="12700">
            <a:miter lim="400000"/>
          </a:ln>
        </p:spPr>
      </p:pic>
      <p:pic>
        <p:nvPicPr>
          <p:cNvPr id="117" name="Picture 19" descr="Picture 19"/>
          <p:cNvPicPr>
            <a:picLocks noChangeAspect="1"/>
          </p:cNvPicPr>
          <p:nvPr/>
        </p:nvPicPr>
        <p:blipFill>
          <a:blip r:embed="rId5">
            <a:extLst/>
          </a:blip>
          <a:stretch>
            <a:fillRect/>
          </a:stretch>
        </p:blipFill>
        <p:spPr>
          <a:xfrm>
            <a:off x="10078977" y="1150487"/>
            <a:ext cx="449294" cy="445700"/>
          </a:xfrm>
          <a:prstGeom prst="rect">
            <a:avLst/>
          </a:prstGeom>
          <a:ln w="12700">
            <a:miter lim="400000"/>
          </a:ln>
        </p:spPr>
      </p:pic>
      <p:sp>
        <p:nvSpPr>
          <p:cNvPr id="118" name="TextBox 1"/>
          <p:cNvSpPr txBox="1"/>
          <p:nvPr/>
        </p:nvSpPr>
        <p:spPr>
          <a:xfrm>
            <a:off x="6562130" y="1857283"/>
            <a:ext cx="4909821" cy="46242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400"/>
            </a:pPr>
            <a:r>
              <a:t>Don’t be a know-it-all:</a:t>
            </a:r>
            <a:r>
              <a:rPr b="0"/>
              <a:t> This one’s for your sake. Don’t comment on anything that’s out of your area of expertise. It’s inauthentic and can mean others need to step in.</a:t>
            </a:r>
          </a:p>
          <a:p>
            <a:pPr>
              <a:defRPr sz="1400">
                <a:solidFill>
                  <a:srgbClr val="434343"/>
                </a:solidFill>
              </a:defRPr>
            </a:pPr>
          </a:p>
          <a:p>
            <a:pPr>
              <a:defRPr b="1" sz="1400"/>
            </a:pPr>
            <a:r>
              <a:t>Don’t be a copycat:</a:t>
            </a:r>
            <a:r>
              <a:rPr b="0"/>
              <a:t> Plagiarism isn’t a good look for anyone involved. It’s not only damaging to your personal brand, but it could leave you in a tricky legal situation. Here are some links to the latest copyright laws (LINK TO YOUR COUNTRY'S LAWS).</a:t>
            </a:r>
          </a:p>
          <a:p>
            <a:pPr>
              <a:defRPr sz="1400">
                <a:solidFill>
                  <a:srgbClr val="434343"/>
                </a:solidFill>
              </a:defRPr>
            </a:pPr>
          </a:p>
          <a:p>
            <a:pPr>
              <a:defRPr b="1" sz="1400"/>
            </a:pPr>
            <a:r>
              <a:t>Don’t fall down the rabbit hole:</a:t>
            </a:r>
            <a:r>
              <a:rPr b="0"/>
              <a:t> Social media should be an asset to your role, not a disruption. Let’s be honest, we’ve all been there…</a:t>
            </a:r>
          </a:p>
          <a:p>
            <a:pPr>
              <a:defRPr sz="1400">
                <a:solidFill>
                  <a:srgbClr val="434343"/>
                </a:solidFill>
              </a:defRPr>
            </a:pPr>
          </a:p>
          <a:p>
            <a:pPr>
              <a:defRPr b="1" sz="1400"/>
            </a:pPr>
            <a:r>
              <a:t>That’s private:</a:t>
            </a:r>
            <a:r>
              <a:rPr b="0"/>
              <a:t> No-brainer. Don’t share any confidential information, whether company or customer-related.</a:t>
            </a:r>
          </a:p>
          <a:p>
            <a:pPr>
              <a:defRPr sz="1400">
                <a:solidFill>
                  <a:srgbClr val="434343"/>
                </a:solidFill>
              </a:defRPr>
            </a:pPr>
          </a:p>
          <a:p>
            <a:pPr>
              <a:defRPr b="1" sz="1400"/>
            </a:pPr>
            <a:r>
              <a:t>Stay out of it:</a:t>
            </a:r>
            <a:r>
              <a:rPr b="0"/>
              <a:t> Don’t get involved in negative social media posts about the company. Leave it to the pros. Contact YOUR.SOCIAL.SUPPORT@EMAIL.COM if you need to raise something.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